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F017F-FD9D-4AD6-BFB3-335766D75B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676FC-0DD7-4413-8AE1-D00EB92ED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47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21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6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27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8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83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09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08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1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91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60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9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1FD30-21D4-45CE-A34C-8092B631C9D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976A8-98EB-400F-842D-9EE30F379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99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"/>
            <a:ext cx="12192000" cy="68567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608"/>
            <a:ext cx="12214176" cy="1052128"/>
          </a:xfrm>
          <a:prstGeom prst="rect">
            <a:avLst/>
          </a:prstGeom>
          <a:solidFill>
            <a:srgbClr val="21431E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-384720" y="365718"/>
            <a:ext cx="12192000" cy="3847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2500" b="1" cap="all" dirty="0">
                <a:solidFill>
                  <a:schemeClr val="bg1"/>
                </a:solidFill>
                <a:latin typeface="Electrolux Sans SemBd" panose="020B0700020000000000" pitchFamily="34" charset="-52"/>
                <a:cs typeface="Arial" panose="020B0604020202020204" pitchFamily="34" charset="0"/>
              </a:rPr>
              <a:t>ПРОМЫШЛЕННЫЕ МОБИЛЬНЫЕ КОНДИЦИОНЕРЫ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0" y="200292"/>
            <a:ext cx="1728192" cy="58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36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052128"/>
          </a:xfrm>
          <a:prstGeom prst="rect">
            <a:avLst/>
          </a:prstGeom>
          <a:solidFill>
            <a:srgbClr val="21431E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434598" y="365718"/>
            <a:ext cx="12192000" cy="3847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2500" b="1" cap="all" dirty="0">
                <a:solidFill>
                  <a:schemeClr val="bg1"/>
                </a:solidFill>
                <a:latin typeface="Electrolux Sans SemBd" panose="020B0700020000000000" pitchFamily="34" charset="-52"/>
                <a:cs typeface="Arial" panose="020B0604020202020204" pitchFamily="34" charset="0"/>
              </a:rPr>
              <a:t>ПРОМЫШЛЕННЫЕ МОБИЛЬНЫЕ КОНДИЦИОНЕРЫ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0" y="200292"/>
            <a:ext cx="1728192" cy="587585"/>
          </a:xfrm>
          <a:prstGeom prst="rect">
            <a:avLst/>
          </a:prstGeom>
        </p:spPr>
      </p:pic>
      <p:sp>
        <p:nvSpPr>
          <p:cNvPr id="7" name="object 4"/>
          <p:cNvSpPr txBox="1"/>
          <p:nvPr/>
        </p:nvSpPr>
        <p:spPr>
          <a:xfrm>
            <a:off x="141896" y="1153595"/>
            <a:ext cx="11384956" cy="39805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ru-RU"/>
            </a:defPPr>
            <a:lvl1pPr marL="12700" marR="5080" algn="just">
              <a:lnSpc>
                <a:spcPct val="150000"/>
              </a:lnSpc>
              <a:spcBef>
                <a:spcPts val="100"/>
              </a:spcBef>
              <a:buClr>
                <a:srgbClr val="4F7830"/>
              </a:buClr>
              <a:defRPr sz="1200" spc="-15">
                <a:latin typeface="Electrolux Sans SemBd" panose="020B0700020000000000" pitchFamily="34" charset="-52"/>
                <a:cs typeface="Myriad Pro Light"/>
              </a:defRPr>
            </a:lvl1pPr>
          </a:lstStyle>
          <a:p>
            <a:r>
              <a:rPr lang="ru-RU" b="1" dirty="0"/>
              <a:t>Кондиционер промышленный мобильный BALLU </a:t>
            </a:r>
            <a:r>
              <a:rPr lang="ru-RU" b="1" dirty="0" smtClean="0"/>
              <a:t>BGK9 </a:t>
            </a:r>
            <a:r>
              <a:rPr lang="ru-RU" b="1" dirty="0"/>
              <a:t>с комплектом </a:t>
            </a:r>
            <a:r>
              <a:rPr lang="ru-RU" b="1" dirty="0" err="1"/>
              <a:t>воздухоотводов</a:t>
            </a:r>
            <a:endParaRPr lang="ru-RU" b="1" dirty="0" smtClean="0"/>
          </a:p>
          <a:p>
            <a:r>
              <a:rPr lang="ru-RU" dirty="0" smtClean="0"/>
              <a:t>НОВИНКА </a:t>
            </a:r>
            <a:r>
              <a:rPr lang="ru-RU" dirty="0"/>
              <a:t>сезона 2021 – </a:t>
            </a:r>
            <a:r>
              <a:rPr lang="ru-RU" dirty="0" smtClean="0"/>
              <a:t>промышленные мобильные кондиционеры </a:t>
            </a:r>
            <a:r>
              <a:rPr lang="en-US" dirty="0"/>
              <a:t>Ballu </a:t>
            </a:r>
            <a:r>
              <a:rPr lang="ru-RU" dirty="0"/>
              <a:t>серии </a:t>
            </a:r>
            <a:r>
              <a:rPr lang="en-US" dirty="0"/>
              <a:t>Heavy Pro</a:t>
            </a:r>
            <a:r>
              <a:rPr lang="ru-RU" dirty="0"/>
              <a:t> мощностью </a:t>
            </a:r>
            <a:r>
              <a:rPr lang="ru-RU" dirty="0" smtClean="0"/>
              <a:t>до 22 </a:t>
            </a:r>
            <a:r>
              <a:rPr lang="ru-RU" dirty="0"/>
              <a:t>000 </a:t>
            </a:r>
            <a:r>
              <a:rPr lang="en-US" dirty="0"/>
              <a:t>BTU.</a:t>
            </a:r>
          </a:p>
          <a:p>
            <a:r>
              <a:rPr lang="ru-RU" dirty="0"/>
              <a:t>Приборы предназначены для работы в экстремальных условиях и обеспечивают комфорт и прохладу даже там где стандартное климатическое оборудование не проходит порог высоких нагрузок. </a:t>
            </a:r>
            <a:r>
              <a:rPr lang="en-US" dirty="0"/>
              <a:t>Ballu </a:t>
            </a:r>
            <a:r>
              <a:rPr lang="en-US" dirty="0" smtClean="0"/>
              <a:t>BGK </a:t>
            </a:r>
            <a:r>
              <a:rPr lang="ru-RU" dirty="0"/>
              <a:t>отлично </a:t>
            </a:r>
            <a:r>
              <a:rPr lang="ru-RU" dirty="0" smtClean="0"/>
              <a:t>справляются </a:t>
            </a:r>
            <a:r>
              <a:rPr lang="ru-RU" dirty="0"/>
              <a:t>с охлаждением больших производственных помещений благодаря воздушному потоку мощностью </a:t>
            </a:r>
            <a:r>
              <a:rPr lang="ru-RU" dirty="0" smtClean="0"/>
              <a:t>до </a:t>
            </a:r>
            <a:r>
              <a:rPr lang="ru-RU" dirty="0"/>
              <a:t>1 200 м/куб. час. </a:t>
            </a:r>
            <a:r>
              <a:rPr lang="ru-RU" dirty="0" smtClean="0"/>
              <a:t>Приборы </a:t>
            </a:r>
            <a:r>
              <a:rPr lang="ru-RU" dirty="0"/>
              <a:t>автоматически возобновляет свою работу  в случае перебоев с электроэнергией, а мощный компрессор </a:t>
            </a:r>
            <a:r>
              <a:rPr lang="en-US" dirty="0"/>
              <a:t>GREE </a:t>
            </a:r>
            <a:r>
              <a:rPr lang="ru-RU" dirty="0"/>
              <a:t>оснащен функцией защиты от перегрузок. </a:t>
            </a:r>
          </a:p>
          <a:p>
            <a:r>
              <a:rPr lang="ru-RU" dirty="0"/>
              <a:t>Приборы выполнены в металлическом ударопрочном корпусе, оснащены шасси и ручками для перемещения. Диапазон рабочих температур для такого оборудования – от </a:t>
            </a:r>
            <a:r>
              <a:rPr lang="en-US" dirty="0"/>
              <a:t>18</a:t>
            </a:r>
            <a:r>
              <a:rPr lang="ru-RU" dirty="0"/>
              <a:t> до </a:t>
            </a:r>
            <a:r>
              <a:rPr lang="en-US" dirty="0"/>
              <a:t>45°C</a:t>
            </a:r>
            <a:r>
              <a:rPr lang="ru-RU" dirty="0"/>
              <a:t>. </a:t>
            </a:r>
          </a:p>
          <a:p>
            <a:r>
              <a:rPr lang="ru-RU" dirty="0"/>
              <a:t>В кондиционерах реализовано </a:t>
            </a:r>
            <a:r>
              <a:rPr lang="en-US" dirty="0"/>
              <a:t>3D </a:t>
            </a:r>
            <a:r>
              <a:rPr lang="ru-RU" dirty="0"/>
              <a:t>распределение воздушного потока благодаря гибким патрубкам выполненным из плотного </a:t>
            </a:r>
            <a:r>
              <a:rPr lang="en-US" dirty="0"/>
              <a:t>ABS </a:t>
            </a:r>
            <a:r>
              <a:rPr lang="ru-RU" dirty="0"/>
              <a:t>пластика. Каждый из них может быть доукомплектован перфорированным воздухораспределительным рукавом, длиной до 5 метров, обеспечивая полное покрытие помещения.</a:t>
            </a:r>
          </a:p>
          <a:p>
            <a:r>
              <a:rPr lang="ru-RU" dirty="0"/>
              <a:t>В моделях </a:t>
            </a:r>
            <a:r>
              <a:rPr lang="en-US" dirty="0" smtClean="0"/>
              <a:t>BGK </a:t>
            </a:r>
            <a:r>
              <a:rPr lang="ru-RU" dirty="0"/>
              <a:t>установлены плотные </a:t>
            </a:r>
            <a:r>
              <a:rPr lang="ru-RU" dirty="0" err="1"/>
              <a:t>противопылевые</a:t>
            </a:r>
            <a:r>
              <a:rPr lang="ru-RU" dirty="0"/>
              <a:t> фильтры, надежно защищающие внутреннюю часть приборов от загрязнений. </a:t>
            </a:r>
          </a:p>
          <a:p>
            <a:r>
              <a:rPr lang="ru-RU" dirty="0"/>
              <a:t>Решить вопрос комфортной работы в сложных климатических условиях легко с профессиональным оборудованием </a:t>
            </a:r>
            <a:r>
              <a:rPr lang="en-US" dirty="0"/>
              <a:t>Ballu Heavy Pro.</a:t>
            </a:r>
          </a:p>
          <a:p>
            <a:r>
              <a:rPr lang="ru-RU" dirty="0"/>
              <a:t>Основные типы помещений, где используется подобное оборудование:</a:t>
            </a:r>
            <a:endParaRPr lang="en-US" dirty="0"/>
          </a:p>
        </p:txBody>
      </p:sp>
      <p:sp>
        <p:nvSpPr>
          <p:cNvPr id="9" name="object 4"/>
          <p:cNvSpPr txBox="1"/>
          <p:nvPr/>
        </p:nvSpPr>
        <p:spPr>
          <a:xfrm>
            <a:off x="141896" y="5119062"/>
            <a:ext cx="4598501" cy="17389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ru-RU"/>
            </a:defPPr>
            <a:lvl1pPr marL="12700" marR="5080" algn="just">
              <a:lnSpc>
                <a:spcPct val="150000"/>
              </a:lnSpc>
              <a:spcBef>
                <a:spcPts val="100"/>
              </a:spcBef>
              <a:buClr>
                <a:srgbClr val="4F7830"/>
              </a:buClr>
              <a:defRPr sz="1200" spc="-15">
                <a:latin typeface="Electrolux Sans SemBd" panose="020B0700020000000000" pitchFamily="34" charset="-52"/>
                <a:cs typeface="Myriad Pro Light"/>
              </a:defRPr>
            </a:lvl1pPr>
          </a:lstStyle>
          <a:p>
            <a:r>
              <a:rPr lang="ru-RU" dirty="0"/>
              <a:t>Строительные площадки</a:t>
            </a:r>
          </a:p>
          <a:p>
            <a:r>
              <a:rPr lang="ru-RU" dirty="0"/>
              <a:t>Производственные помещения</a:t>
            </a:r>
          </a:p>
          <a:p>
            <a:r>
              <a:rPr lang="ru-RU" dirty="0"/>
              <a:t>Автомастерские</a:t>
            </a:r>
          </a:p>
          <a:p>
            <a:r>
              <a:rPr lang="ru-RU" dirty="0"/>
              <a:t>Аварийное охлаждение</a:t>
            </a:r>
          </a:p>
          <a:p>
            <a:r>
              <a:rPr lang="ru-RU" dirty="0"/>
              <a:t>Ангары и склады</a:t>
            </a:r>
          </a:p>
          <a:p>
            <a:r>
              <a:rPr lang="ru-RU" dirty="0"/>
              <a:t>Производственные помещения </a:t>
            </a:r>
          </a:p>
        </p:txBody>
      </p:sp>
    </p:spTree>
    <p:extLst>
      <p:ext uri="{BB962C8B-B14F-4D97-AF65-F5344CB8AC3E}">
        <p14:creationId xmlns:p14="http://schemas.microsoft.com/office/powerpoint/2010/main" val="194039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052128"/>
          </a:xfrm>
          <a:prstGeom prst="rect">
            <a:avLst/>
          </a:prstGeom>
          <a:solidFill>
            <a:srgbClr val="21431E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-434598" y="365718"/>
            <a:ext cx="12192000" cy="3847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2500" b="1" cap="all" dirty="0">
                <a:solidFill>
                  <a:schemeClr val="bg1"/>
                </a:solidFill>
                <a:latin typeface="Electrolux Sans SemBd" panose="020B0700020000000000" pitchFamily="34" charset="-52"/>
                <a:cs typeface="Arial" panose="020B0604020202020204" pitchFamily="34" charset="0"/>
              </a:rPr>
              <a:t>ПРОМЫШЛЕННЫЕ МОБИЛЬНЫЕ КОНДИЦИОНЕРЫ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0" y="200292"/>
            <a:ext cx="1728192" cy="587585"/>
          </a:xfrm>
          <a:prstGeom prst="rect">
            <a:avLst/>
          </a:prstGeom>
        </p:spPr>
      </p:pic>
      <p:sp>
        <p:nvSpPr>
          <p:cNvPr id="7" name="object 4"/>
          <p:cNvSpPr txBox="1"/>
          <p:nvPr/>
        </p:nvSpPr>
        <p:spPr>
          <a:xfrm>
            <a:off x="141896" y="1153595"/>
            <a:ext cx="11384956" cy="39805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ru-RU"/>
            </a:defPPr>
            <a:lvl1pPr marL="12700" marR="5080" algn="just">
              <a:lnSpc>
                <a:spcPct val="150000"/>
              </a:lnSpc>
              <a:spcBef>
                <a:spcPts val="100"/>
              </a:spcBef>
              <a:buClr>
                <a:srgbClr val="4F7830"/>
              </a:buClr>
              <a:defRPr sz="1200" spc="-15">
                <a:latin typeface="Electrolux Sans SemBd" panose="020B0700020000000000" pitchFamily="34" charset="-52"/>
                <a:cs typeface="Myriad Pro Light"/>
              </a:defRPr>
            </a:lvl1pPr>
          </a:lstStyle>
          <a:p>
            <a:r>
              <a:rPr lang="ru-RU" b="1" dirty="0"/>
              <a:t>Кондиционер промышленный мобильный BALLU </a:t>
            </a:r>
            <a:r>
              <a:rPr lang="ru-RU" b="1" dirty="0" smtClean="0"/>
              <a:t>BGK5 </a:t>
            </a:r>
            <a:r>
              <a:rPr lang="ru-RU" b="1" dirty="0"/>
              <a:t>с комплектом </a:t>
            </a:r>
            <a:r>
              <a:rPr lang="ru-RU" b="1" dirty="0" err="1" smtClean="0"/>
              <a:t>воздухоотводов</a:t>
            </a:r>
            <a:endParaRPr lang="ru-RU" dirty="0" smtClean="0"/>
          </a:p>
          <a:p>
            <a:r>
              <a:rPr lang="ru-RU" dirty="0" smtClean="0"/>
              <a:t>НОВИНКА </a:t>
            </a:r>
            <a:r>
              <a:rPr lang="ru-RU" dirty="0"/>
              <a:t>сезона 2021 – </a:t>
            </a:r>
            <a:r>
              <a:rPr lang="ru-RU" dirty="0" smtClean="0"/>
              <a:t>промышленные мобильные кондиционеры </a:t>
            </a:r>
            <a:r>
              <a:rPr lang="en-US" dirty="0"/>
              <a:t>Ballu </a:t>
            </a:r>
            <a:r>
              <a:rPr lang="ru-RU" dirty="0"/>
              <a:t>серии </a:t>
            </a:r>
            <a:r>
              <a:rPr lang="en-US" dirty="0"/>
              <a:t>Heavy Pro</a:t>
            </a:r>
            <a:r>
              <a:rPr lang="ru-RU" dirty="0"/>
              <a:t> мощностью </a:t>
            </a:r>
            <a:r>
              <a:rPr lang="ru-RU" dirty="0" smtClean="0"/>
              <a:t>до 15 300 </a:t>
            </a:r>
            <a:r>
              <a:rPr lang="en-US" dirty="0"/>
              <a:t>BTU.</a:t>
            </a:r>
          </a:p>
          <a:p>
            <a:r>
              <a:rPr lang="ru-RU" dirty="0"/>
              <a:t>Приборы предназначены для работы в экстремальных условиях и обеспечивают комфорт и прохладу даже там где стандартное климатическое оборудование не проходит порог высоких нагрузок. </a:t>
            </a:r>
            <a:r>
              <a:rPr lang="en-US" dirty="0"/>
              <a:t>Ballu </a:t>
            </a:r>
            <a:r>
              <a:rPr lang="en-US" dirty="0" smtClean="0"/>
              <a:t>BGK </a:t>
            </a:r>
            <a:r>
              <a:rPr lang="ru-RU" dirty="0"/>
              <a:t>отлично </a:t>
            </a:r>
            <a:r>
              <a:rPr lang="ru-RU" dirty="0" smtClean="0"/>
              <a:t>справляются </a:t>
            </a:r>
            <a:r>
              <a:rPr lang="ru-RU" dirty="0"/>
              <a:t>с охлаждением больших производственных помещений благодаря воздушному потоку мощностью </a:t>
            </a:r>
            <a:r>
              <a:rPr lang="ru-RU" dirty="0" smtClean="0"/>
              <a:t>до 800 </a:t>
            </a:r>
            <a:r>
              <a:rPr lang="ru-RU" dirty="0"/>
              <a:t>м/куб. час. </a:t>
            </a:r>
            <a:r>
              <a:rPr lang="ru-RU" dirty="0" smtClean="0"/>
              <a:t>Приборы </a:t>
            </a:r>
            <a:r>
              <a:rPr lang="ru-RU" dirty="0"/>
              <a:t>автоматически возобновляет свою работу  в случае перебоев с электроэнергией, а мощный компрессор </a:t>
            </a:r>
            <a:r>
              <a:rPr lang="en-US" dirty="0"/>
              <a:t>GREE </a:t>
            </a:r>
            <a:r>
              <a:rPr lang="ru-RU" dirty="0"/>
              <a:t>оснащен функцией защиты от перегрузок. </a:t>
            </a:r>
          </a:p>
          <a:p>
            <a:r>
              <a:rPr lang="ru-RU" dirty="0"/>
              <a:t>Приборы выполнены в металлическом ударопрочном корпусе, оснащены шасси и ручками для перемещения. Диапазон рабочих температур для такого оборудования – от </a:t>
            </a:r>
            <a:r>
              <a:rPr lang="en-US" dirty="0"/>
              <a:t>18</a:t>
            </a:r>
            <a:r>
              <a:rPr lang="ru-RU" dirty="0"/>
              <a:t> до </a:t>
            </a:r>
            <a:r>
              <a:rPr lang="en-US" dirty="0"/>
              <a:t>45°C</a:t>
            </a:r>
            <a:r>
              <a:rPr lang="ru-RU" dirty="0"/>
              <a:t>. </a:t>
            </a:r>
          </a:p>
          <a:p>
            <a:r>
              <a:rPr lang="ru-RU" dirty="0"/>
              <a:t>В кондиционерах реализовано </a:t>
            </a:r>
            <a:r>
              <a:rPr lang="en-US" dirty="0"/>
              <a:t>3D </a:t>
            </a:r>
            <a:r>
              <a:rPr lang="ru-RU" dirty="0"/>
              <a:t>распределение воздушного потока благодаря гибким патрубкам выполненным из плотного </a:t>
            </a:r>
            <a:r>
              <a:rPr lang="en-US" dirty="0"/>
              <a:t>ABS </a:t>
            </a:r>
            <a:r>
              <a:rPr lang="ru-RU" dirty="0"/>
              <a:t>пластика. Каждый из них может быть доукомплектован перфорированным воздухораспределительным рукавом, длиной до 5 метров, обеспечивая полное покрытие помещения.</a:t>
            </a:r>
          </a:p>
          <a:p>
            <a:r>
              <a:rPr lang="ru-RU" dirty="0"/>
              <a:t>В моделях </a:t>
            </a:r>
            <a:r>
              <a:rPr lang="en-US" dirty="0" smtClean="0"/>
              <a:t>BGK </a:t>
            </a:r>
            <a:r>
              <a:rPr lang="ru-RU" dirty="0"/>
              <a:t>установлены плотные </a:t>
            </a:r>
            <a:r>
              <a:rPr lang="ru-RU" dirty="0" err="1"/>
              <a:t>противопылевые</a:t>
            </a:r>
            <a:r>
              <a:rPr lang="ru-RU" dirty="0"/>
              <a:t> фильтры, надежно защищающие внутреннюю часть приборов от загрязнений. </a:t>
            </a:r>
          </a:p>
          <a:p>
            <a:r>
              <a:rPr lang="ru-RU" dirty="0"/>
              <a:t>Решить вопрос комфортной работы в сложных климатических условиях легко с профессиональным оборудованием </a:t>
            </a:r>
            <a:r>
              <a:rPr lang="en-US" dirty="0"/>
              <a:t>Ballu Heavy Pro.</a:t>
            </a:r>
          </a:p>
          <a:p>
            <a:r>
              <a:rPr lang="ru-RU" dirty="0"/>
              <a:t>Основные типы помещений, где используется подобное оборудование:</a:t>
            </a:r>
            <a:endParaRPr lang="en-US" dirty="0"/>
          </a:p>
        </p:txBody>
      </p:sp>
      <p:sp>
        <p:nvSpPr>
          <p:cNvPr id="9" name="object 4"/>
          <p:cNvSpPr txBox="1"/>
          <p:nvPr/>
        </p:nvSpPr>
        <p:spPr>
          <a:xfrm>
            <a:off x="141896" y="5031080"/>
            <a:ext cx="4598501" cy="17389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ru-RU"/>
            </a:defPPr>
            <a:lvl1pPr marL="12700" marR="5080" algn="just">
              <a:lnSpc>
                <a:spcPct val="150000"/>
              </a:lnSpc>
              <a:spcBef>
                <a:spcPts val="100"/>
              </a:spcBef>
              <a:buClr>
                <a:srgbClr val="4F7830"/>
              </a:buClr>
              <a:defRPr sz="1200" spc="-15">
                <a:latin typeface="Electrolux Sans SemBd" panose="020B0700020000000000" pitchFamily="34" charset="-52"/>
                <a:cs typeface="Myriad Pro Light"/>
              </a:defRPr>
            </a:lvl1pPr>
          </a:lstStyle>
          <a:p>
            <a:r>
              <a:rPr lang="ru-RU" dirty="0"/>
              <a:t>Строительные площадки</a:t>
            </a:r>
          </a:p>
          <a:p>
            <a:r>
              <a:rPr lang="ru-RU" dirty="0"/>
              <a:t>Производственные помещения</a:t>
            </a:r>
          </a:p>
          <a:p>
            <a:r>
              <a:rPr lang="ru-RU" dirty="0"/>
              <a:t>Автомастерские</a:t>
            </a:r>
          </a:p>
          <a:p>
            <a:r>
              <a:rPr lang="ru-RU" dirty="0"/>
              <a:t>Аварийное охлаждение</a:t>
            </a:r>
          </a:p>
          <a:p>
            <a:r>
              <a:rPr lang="ru-RU" dirty="0"/>
              <a:t>Ангары и склады</a:t>
            </a:r>
          </a:p>
          <a:p>
            <a:r>
              <a:rPr lang="ru-RU" dirty="0"/>
              <a:t>Производственные помещения </a:t>
            </a:r>
          </a:p>
        </p:txBody>
      </p:sp>
    </p:spTree>
    <p:extLst>
      <p:ext uri="{BB962C8B-B14F-4D97-AF65-F5344CB8AC3E}">
        <p14:creationId xmlns:p14="http://schemas.microsoft.com/office/powerpoint/2010/main" val="35924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81153"/>
              </p:ext>
            </p:extLst>
          </p:nvPr>
        </p:nvGraphicFramePr>
        <p:xfrm>
          <a:off x="308150" y="1707331"/>
          <a:ext cx="11063660" cy="3928704"/>
        </p:xfrm>
        <a:graphic>
          <a:graphicData uri="http://schemas.openxmlformats.org/drawingml/2006/table">
            <a:tbl>
              <a:tblPr/>
              <a:tblGrid>
                <a:gridCol w="6329210">
                  <a:extLst>
                    <a:ext uri="{9D8B030D-6E8A-4147-A177-3AD203B41FA5}">
                      <a16:colId xmlns:a16="http://schemas.microsoft.com/office/drawing/2014/main" val="1609013617"/>
                    </a:ext>
                  </a:extLst>
                </a:gridCol>
                <a:gridCol w="2367225">
                  <a:extLst>
                    <a:ext uri="{9D8B030D-6E8A-4147-A177-3AD203B41FA5}">
                      <a16:colId xmlns:a16="http://schemas.microsoft.com/office/drawing/2014/main" val="4255709761"/>
                    </a:ext>
                  </a:extLst>
                </a:gridCol>
                <a:gridCol w="2367225">
                  <a:extLst>
                    <a:ext uri="{9D8B030D-6E8A-4147-A177-3AD203B41FA5}">
                      <a16:colId xmlns:a16="http://schemas.microsoft.com/office/drawing/2014/main" val="2630462859"/>
                    </a:ext>
                  </a:extLst>
                </a:gridCol>
              </a:tblGrid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Модель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BGK5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BGK9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383869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Холодопроизводительность,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BTU/h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304490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Номинальная мощность (охлаждение), кВт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252573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Электропитание, В~Гц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220-240 ~ 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220-240 ~ 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547214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Номинальный ток (охлаждение), 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184127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Уровень шума дБ(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48469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Потребляемая мощность (охлаждение), кВт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341093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Объем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бака для сбора конденсата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073585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Хладагент (фреон)/вес гр.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R410A/800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R410A/1050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064938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Рабочая температура, градус 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654685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Производительность по воздуху, м куб./час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663395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Габариты (ВхШхГ), мм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1035*520 *480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1245*630 *560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463517"/>
                  </a:ext>
                </a:extLst>
              </a:tr>
              <a:tr h="3022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Вес (нетто), кг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493848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0"/>
            <a:ext cx="12192000" cy="1052128"/>
          </a:xfrm>
          <a:prstGeom prst="rect">
            <a:avLst/>
          </a:prstGeom>
          <a:solidFill>
            <a:srgbClr val="21431E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-434598" y="365718"/>
            <a:ext cx="12192000" cy="3847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ru-RU" sz="2500" b="1" cap="all" dirty="0">
                <a:solidFill>
                  <a:schemeClr val="bg1"/>
                </a:solidFill>
                <a:latin typeface="Electrolux Sans SemBd" panose="020B0700020000000000" pitchFamily="34" charset="-52"/>
                <a:cs typeface="Arial" panose="020B0604020202020204" pitchFamily="34" charset="0"/>
              </a:rPr>
              <a:t>ПРОМЫШЛЕННЫЕ МОБИЛЬНЫЕ КОНДИЦИОНЕРЫ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0" y="200292"/>
            <a:ext cx="1728192" cy="58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80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522</Words>
  <Application>Microsoft Office PowerPoint</Application>
  <PresentationFormat>Широкоэкранный</PresentationFormat>
  <Paragraphs>71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Electrolux Sans SemBd</vt:lpstr>
      <vt:lpstr>Myriad Pro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Заболотная Наталья Валерьевна</dc:creator>
  <cp:lastModifiedBy>Заболотная Наталья Валерьевна</cp:lastModifiedBy>
  <cp:revision>27</cp:revision>
  <dcterms:created xsi:type="dcterms:W3CDTF">2021-06-30T09:17:48Z</dcterms:created>
  <dcterms:modified xsi:type="dcterms:W3CDTF">2021-07-07T08:40:07Z</dcterms:modified>
</cp:coreProperties>
</file>